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8288000" cy="102870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Canva Sans Bold" panose="020B0803030501040103"/>
      <p:bold r:id="rId27"/>
    </p:embeddedFont>
    <p:embeddedFont>
      <p:font typeface="Arimo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1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3648668"/>
            <a:ext cx="12931873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 panose="02000505050000020004"/>
              </a:rPr>
              <a:t>WATER QUALITY</a:t>
            </a:r>
            <a:endParaRPr lang="en-US" sz="9045" spc="334">
              <a:solidFill>
                <a:srgbClr val="FFFFFF"/>
              </a:solidFill>
              <a:latin typeface="Days" panose="020005050500000200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4160" y="5013259"/>
            <a:ext cx="10375827" cy="170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5"/>
              </a:lnSpc>
            </a:pPr>
            <a:r>
              <a:rPr lang="en-US" sz="12055" spc="868">
                <a:solidFill>
                  <a:srgbClr val="FFFFFF"/>
                </a:solidFill>
                <a:latin typeface="+mj-lt"/>
                <a:cs typeface="+mj-lt"/>
              </a:rPr>
              <a:t>ANALYSIS</a:t>
            </a:r>
            <a:endParaRPr lang="en-US" sz="12055" spc="868">
              <a:solidFill>
                <a:srgbClr val="FFFFFF"/>
              </a:solidFill>
              <a:latin typeface="+mj-lt"/>
              <a:cs typeface="+mj-l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0"/>
              </a:lnSpc>
            </a:pPr>
            <a:r>
              <a:rPr lang="en-US" sz="2135" spc="181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Samuel Rithick.R</a:t>
            </a:r>
            <a:endParaRPr lang="en-US" sz="2135" spc="181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160413" y="-224650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47700"/>
            <a:ext cx="16410940" cy="92309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446405"/>
            <a:ext cx="17512030" cy="98507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" y="422275"/>
            <a:ext cx="16975455" cy="9549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"/>
            <a:ext cx="16717645" cy="9403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462915"/>
            <a:ext cx="16703040" cy="9396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5300"/>
            <a:ext cx="16705580" cy="939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7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420370"/>
            <a:ext cx="16647160" cy="9363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 rot="-5400000">
            <a:off x="-1151592" y="7078008"/>
            <a:ext cx="4081819" cy="23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0"/>
              </a:lnSpc>
            </a:pPr>
            <a:r>
              <a:rPr lang="en-US" sz="1700" spc="144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Samuel Rithick.R</a:t>
            </a:r>
            <a:endParaRPr lang="en-US" sz="1700" spc="144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1116309" y="7640899"/>
            <a:ext cx="4765005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35"/>
              </a:lnSpc>
            </a:pPr>
            <a:r>
              <a:rPr lang="en-US" sz="218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i</a:t>
            </a:r>
            <a:endParaRPr lang="en-US" sz="218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954000" y="3619500"/>
            <a:ext cx="3813810" cy="36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en-US" sz="3600" b="1">
                <a:solidFill>
                  <a:schemeClr val="bg1"/>
                </a:solidFill>
                <a:latin typeface="+mj-lt"/>
                <a:cs typeface="+mj-lt"/>
              </a:rPr>
              <a:t>Team members:</a:t>
            </a:r>
            <a:endParaRPr lang="en-US" sz="3600" b="1">
              <a:solidFill>
                <a:schemeClr val="bg1"/>
              </a:solidFill>
              <a:latin typeface="+mj-lt"/>
              <a:cs typeface="+mj-lt"/>
            </a:endParaRPr>
          </a:p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Roshan.R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Rishwanth.S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Ashwin.N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Samuel Rithick.R</a:t>
            </a:r>
            <a:endParaRPr lang="en-US" sz="3200">
              <a:solidFill>
                <a:schemeClr val="bg1"/>
              </a:solidFill>
            </a:endParaRPr>
          </a:p>
          <a:p>
            <a:r>
              <a:rPr lang="en-US" sz="3200">
                <a:solidFill>
                  <a:schemeClr val="bg1"/>
                </a:solidFill>
              </a:rPr>
              <a:t>Maria Fernandez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9940564" y="263181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947196" y="3155329"/>
            <a:ext cx="717212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50"/>
              </a:lnSpc>
            </a:pPr>
            <a:r>
              <a:rPr lang="en-US" sz="5500" spc="175">
                <a:solidFill>
                  <a:srgbClr val="FFFFFF"/>
                </a:solidFill>
                <a:latin typeface="+mj-ea"/>
                <a:cs typeface="+mj-ea"/>
              </a:rPr>
              <a:t>INTRODUCTION</a:t>
            </a:r>
            <a:endParaRPr lang="en-US" sz="5500" spc="175">
              <a:solidFill>
                <a:srgbClr val="FFFFFF"/>
              </a:solidFill>
              <a:latin typeface="+mj-ea"/>
              <a:cs typeface="+mj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47196" y="4362238"/>
            <a:ext cx="7895322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5"/>
              </a:lnSpc>
            </a:pP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Calculating the WQI is time-consuming, but estimating WQI is inevitable for water resources management. For this purpose, three Machine Learning (ML) algorithms, namely, </a:t>
            </a:r>
            <a:r>
              <a:rPr lang="en-US" sz="2800">
                <a:solidFill>
                  <a:srgbClr val="00F0FF"/>
                </a:solidFill>
                <a:latin typeface="Calibri" panose="020F0502020204030204" charset="0"/>
                <a:cs typeface="Calibri" panose="020F0502020204030204" charset="0"/>
              </a:rPr>
              <a:t>Gene Expression Programming (GEP), M5P Model tree, and Multivariate Adaptive Regression Splines (MARS)</a:t>
            </a:r>
            <a:r>
              <a:rPr lang="en-US" sz="2800">
                <a:solidFill>
                  <a:srgbClr val="FFFFFF"/>
                </a:solidFill>
                <a:latin typeface="Calibri" panose="020F0502020204030204" charset="0"/>
                <a:cs typeface="Calibri" panose="020F0502020204030204" charset="0"/>
              </a:rPr>
              <a:t>, were employed to predict WQI.</a:t>
            </a:r>
            <a:endParaRPr lang="en-US" sz="2800">
              <a:solidFill>
                <a:srgbClr val="FFFFFF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46804" y="1902416"/>
            <a:ext cx="6770536" cy="6942781"/>
          </a:xfrm>
          <a:custGeom>
            <a:avLst/>
            <a:gdLst/>
            <a:ahLst/>
            <a:cxnLst/>
            <a:rect l="l" t="t" r="r" b="b"/>
            <a:pathLst>
              <a:path w="6770536" h="6942781">
                <a:moveTo>
                  <a:pt x="0" y="0"/>
                </a:moveTo>
                <a:lnTo>
                  <a:pt x="6770537" y="0"/>
                </a:lnTo>
                <a:lnTo>
                  <a:pt x="6770537" y="6942781"/>
                </a:lnTo>
                <a:lnTo>
                  <a:pt x="0" y="6942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33888" y="3255488"/>
            <a:ext cx="6774100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50"/>
              </a:lnSpc>
            </a:pPr>
            <a:r>
              <a:rPr lang="en-US" sz="5500" spc="17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IMPLEMENTATION</a:t>
            </a:r>
            <a:endParaRPr lang="en-US" sz="5500" spc="17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99205" y="4554063"/>
            <a:ext cx="6179222" cy="276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Analyzing water quality using MachineLearning (ML) algorithms involvesleveraging computational techniquesto process and interpret water qualitydata, predict parameters, and detectanomalies. Here's a step-by-stepapproach to implementing waterquality analysis using ML algorithms: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9740863" y="2343404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8820" y="721933"/>
            <a:ext cx="15739940" cy="8231092"/>
            <a:chOff x="0" y="0"/>
            <a:chExt cx="4145499" cy="21678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45499" cy="2167860"/>
            </a:xfrm>
            <a:custGeom>
              <a:avLst/>
              <a:gdLst/>
              <a:ahLst/>
              <a:cxnLst/>
              <a:rect l="l" t="t" r="r" b="b"/>
              <a:pathLst>
                <a:path w="4145499" h="2167860">
                  <a:moveTo>
                    <a:pt x="0" y="0"/>
                  </a:moveTo>
                  <a:lnTo>
                    <a:pt x="4145499" y="0"/>
                  </a:lnTo>
                  <a:lnTo>
                    <a:pt x="4145499" y="2167860"/>
                  </a:lnTo>
                  <a:lnTo>
                    <a:pt x="0" y="2167860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145499" cy="2196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3162300"/>
            <a:ext cx="6799580" cy="2774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ALGORITHMS: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THAT </a:t>
            </a: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WE ARE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algn="just">
              <a:lnSpc>
                <a:spcPts val="5410"/>
              </a:lnSpc>
            </a:pPr>
            <a:r>
              <a:rPr lang="en-US" sz="4400" spc="649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Going to use</a:t>
            </a:r>
            <a:endParaRPr lang="en-US" sz="4400" spc="649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8654651" y="2652442"/>
            <a:ext cx="0" cy="5211720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8469692" y="2467483"/>
            <a:ext cx="369918" cy="369918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 rot="0">
            <a:off x="8450642" y="3836649"/>
            <a:ext cx="369918" cy="369918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TextBox 12"/>
          <p:cNvSpPr txBox="1"/>
          <p:nvPr/>
        </p:nvSpPr>
        <p:spPr>
          <a:xfrm>
            <a:off x="9054139" y="2486533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Logistic Regressin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054139" y="38018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Decision Tree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0">
            <a:off x="8469692" y="5073343"/>
            <a:ext cx="369918" cy="369918"/>
            <a:chOff x="6705600" y="1371600"/>
            <a:chExt cx="10972800" cy="10972800"/>
          </a:xfrm>
        </p:grpSpPr>
        <p:sp>
          <p:nvSpPr>
            <p:cNvPr id="15" name="Freeform 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054139" y="626396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K-Nearest Neighbours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0">
            <a:off x="8488742" y="6309513"/>
            <a:ext cx="369918" cy="369918"/>
            <a:chOff x="6705600" y="1371600"/>
            <a:chExt cx="10972800" cy="10972800"/>
          </a:xfrm>
        </p:grpSpPr>
        <p:sp>
          <p:nvSpPr>
            <p:cNvPr id="18" name="Freeform 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8488742" y="7532344"/>
            <a:ext cx="369918" cy="369918"/>
            <a:chOff x="6705600" y="1371600"/>
            <a:chExt cx="10972800" cy="10972800"/>
          </a:xfrm>
        </p:grpSpPr>
        <p:sp>
          <p:nvSpPr>
            <p:cNvPr id="20" name="Freeform 2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054139" y="7422202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Suppor Vector Machine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54139" y="5027797"/>
            <a:ext cx="5260448" cy="46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3300" spc="10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Random Forest</a:t>
            </a:r>
            <a:endParaRPr lang="en-US" sz="3300" spc="10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7920437" y="3342343"/>
            <a:ext cx="1583780" cy="158378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8337921" y="3629520"/>
            <a:ext cx="748812" cy="1009427"/>
          </a:xfrm>
          <a:custGeom>
            <a:avLst/>
            <a:gdLst/>
            <a:ahLst/>
            <a:cxnLst/>
            <a:rect l="l" t="t" r="r" b="b"/>
            <a:pathLst>
              <a:path w="748812" h="1009427">
                <a:moveTo>
                  <a:pt x="0" y="0"/>
                </a:moveTo>
                <a:lnTo>
                  <a:pt x="748812" y="0"/>
                </a:lnTo>
                <a:lnTo>
                  <a:pt x="748812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12959" y="658516"/>
            <a:ext cx="8852908" cy="104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WHOLE DATA SET REQUIRED</a:t>
            </a:r>
            <a:endParaRPr lang="en-US" sz="58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14611" y="6401997"/>
            <a:ext cx="362647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Handle missing values,outliers, and anyinconsistencies in thedataset.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Perform feature scaling,normalization, ortransformation as needed.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AutoShape 12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7220880" y="6392472"/>
            <a:ext cx="3532316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Identify relevant featuresthat contribute to the waterquality analysis usingtechniques like correlationanalysis, featureimportance, or domainknowledge.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433604" y="6455587"/>
            <a:ext cx="3532316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Split the dataset intotraining and testing sets.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266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Train the selected MLmodels using the trainingset and validate them usingthe testing set.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6190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Data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Preprocessing: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803006" y="3214299"/>
            <a:ext cx="1583780" cy="158378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4172837" y="3515220"/>
            <a:ext cx="976392" cy="1009427"/>
          </a:xfrm>
          <a:custGeom>
            <a:avLst/>
            <a:gdLst/>
            <a:ahLst/>
            <a:cxnLst/>
            <a:rect l="l" t="t" r="r" b="b"/>
            <a:pathLst>
              <a:path w="976392" h="1009427">
                <a:moveTo>
                  <a:pt x="0" y="0"/>
                </a:moveTo>
                <a:lnTo>
                  <a:pt x="976391" y="0"/>
                </a:lnTo>
                <a:lnTo>
                  <a:pt x="976391" y="1009427"/>
                </a:lnTo>
                <a:lnTo>
                  <a:pt x="0" y="1009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651323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Feature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Selection: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06879" y="4931429"/>
            <a:ext cx="4122008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Model 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Training:</a:t>
            </a:r>
            <a:endParaRPr lang="en-US" sz="3300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2275992" y="3342343"/>
            <a:ext cx="1583780" cy="158378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2570982" y="3645147"/>
            <a:ext cx="993801" cy="993801"/>
          </a:xfrm>
          <a:custGeom>
            <a:avLst/>
            <a:gdLst/>
            <a:ahLst/>
            <a:cxnLst/>
            <a:rect l="l" t="t" r="r" b="b"/>
            <a:pathLst>
              <a:path w="993801" h="993801">
                <a:moveTo>
                  <a:pt x="0" y="0"/>
                </a:moveTo>
                <a:lnTo>
                  <a:pt x="993801" y="0"/>
                </a:lnTo>
                <a:lnTo>
                  <a:pt x="993801" y="993800"/>
                </a:lnTo>
                <a:lnTo>
                  <a:pt x="0" y="993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39101" y="4385834"/>
            <a:ext cx="6839950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5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Machine Learning project built to practice and improve coding and deployment skills using python, scikit-learn, jupyter-notebooks, and some visualization packages.</a:t>
            </a:r>
            <a:endParaRPr lang="en-US" sz="24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905340" y="2095083"/>
            <a:ext cx="6401832" cy="5120136"/>
            <a:chOff x="0" y="0"/>
            <a:chExt cx="8535776" cy="6826848"/>
          </a:xfrm>
        </p:grpSpPr>
        <p:sp>
          <p:nvSpPr>
            <p:cNvPr id="4" name="TextBox 4"/>
            <p:cNvSpPr txBox="1"/>
            <p:nvPr/>
          </p:nvSpPr>
          <p:spPr>
            <a:xfrm>
              <a:off x="7585917" y="4311167"/>
              <a:ext cx="949859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Water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61%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62697"/>
              <a:ext cx="853356" cy="866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Other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pPr algn="ctr">
                <a:lnSpc>
                  <a:spcPts val="2535"/>
                </a:lnSpc>
              </a:pPr>
              <a:r>
                <a:rPr lang="en-US" sz="1810">
                  <a:solidFill>
                    <a:srgbClr val="000000"/>
                  </a:solidFill>
                  <a:latin typeface="Calibri" panose="020F0502020204030204" charset="0"/>
                  <a:cs typeface="Calibri" panose="020F0502020204030204" charset="0"/>
                </a:rPr>
                <a:t>39%</a:t>
              </a:r>
              <a:endParaRPr lang="en-US" sz="181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0">
              <a:off x="830338" y="0"/>
              <a:ext cx="6826848" cy="6826848"/>
              <a:chOff x="0" y="0"/>
              <a:chExt cx="2540000" cy="254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12576" y="0"/>
                <a:ext cx="2234214" cy="2648953"/>
              </a:xfrm>
              <a:custGeom>
                <a:avLst/>
                <a:gdLst/>
                <a:ahLst/>
                <a:cxnLst/>
                <a:rect l="l" t="t" r="r" b="b"/>
                <a:pathLst>
                  <a:path w="2234214" h="2648953">
                    <a:moveTo>
                      <a:pt x="857424" y="0"/>
                    </a:moveTo>
                    <a:cubicBezTo>
                      <a:pt x="1425278" y="0"/>
                      <a:pt x="1924123" y="376965"/>
                      <a:pt x="2079168" y="923243"/>
                    </a:cubicBezTo>
                    <a:cubicBezTo>
                      <a:pt x="2234214" y="1469521"/>
                      <a:pt x="2007775" y="2052337"/>
                      <a:pt x="1524587" y="2350645"/>
                    </a:cubicBezTo>
                    <a:cubicBezTo>
                      <a:pt x="1041399" y="2648953"/>
                      <a:pt x="418902" y="2590249"/>
                      <a:pt x="0" y="2206869"/>
                    </a:cubicBezTo>
                    <a:lnTo>
                      <a:pt x="428712" y="1738435"/>
                    </a:lnTo>
                    <a:cubicBezTo>
                      <a:pt x="638163" y="1930124"/>
                      <a:pt x="949411" y="1959477"/>
                      <a:pt x="1191006" y="1810322"/>
                    </a:cubicBezTo>
                    <a:cubicBezTo>
                      <a:pt x="1432600" y="1661168"/>
                      <a:pt x="1545819" y="1369760"/>
                      <a:pt x="1468296" y="1096621"/>
                    </a:cubicBezTo>
                    <a:cubicBezTo>
                      <a:pt x="1390774" y="823482"/>
                      <a:pt x="1141351" y="635000"/>
                      <a:pt x="857424" y="635000"/>
                    </a:cubicBezTo>
                    <a:close/>
                  </a:path>
                </a:pathLst>
              </a:custGeom>
              <a:solidFill>
                <a:srgbClr val="6B6B6B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06312" y="0"/>
                <a:ext cx="1376248" cy="2248552"/>
              </a:xfrm>
              <a:custGeom>
                <a:avLst/>
                <a:gdLst/>
                <a:ahLst/>
                <a:cxnLst/>
                <a:rect l="l" t="t" r="r" b="b"/>
                <a:pathLst>
                  <a:path w="1376248" h="2248552">
                    <a:moveTo>
                      <a:pt x="566784" y="2248552"/>
                    </a:moveTo>
                    <a:cubicBezTo>
                      <a:pt x="154168" y="1907206"/>
                      <a:pt x="0" y="1343721"/>
                      <a:pt x="181372" y="839863"/>
                    </a:cubicBezTo>
                    <a:cubicBezTo>
                      <a:pt x="362743" y="336005"/>
                      <a:pt x="840677" y="54"/>
                      <a:pt x="1376185" y="0"/>
                    </a:cubicBezTo>
                    <a:lnTo>
                      <a:pt x="1376249" y="635000"/>
                    </a:lnTo>
                    <a:cubicBezTo>
                      <a:pt x="1108495" y="635027"/>
                      <a:pt x="869528" y="803002"/>
                      <a:pt x="778842" y="1054931"/>
                    </a:cubicBezTo>
                    <a:cubicBezTo>
                      <a:pt x="688156" y="1306860"/>
                      <a:pt x="765240" y="1588603"/>
                      <a:pt x="971548" y="1759276"/>
                    </a:cubicBezTo>
                    <a:close/>
                  </a:path>
                </a:pathLst>
              </a:custGeom>
              <a:solidFill>
                <a:srgbClr val="919191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 rot="950948">
            <a:off x="-2669950" y="6007972"/>
            <a:ext cx="20843800" cy="12430485"/>
          </a:xfrm>
          <a:custGeom>
            <a:avLst/>
            <a:gdLst/>
            <a:ahLst/>
            <a:cxnLst/>
            <a:rect l="l" t="t" r="r" b="b"/>
            <a:pathLst>
              <a:path w="20843800" h="12430485">
                <a:moveTo>
                  <a:pt x="0" y="0"/>
                </a:moveTo>
                <a:lnTo>
                  <a:pt x="20843800" y="0"/>
                </a:lnTo>
                <a:lnTo>
                  <a:pt x="20843800" y="12430485"/>
                </a:lnTo>
                <a:lnTo>
                  <a:pt x="0" y="124304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 flipV="1">
            <a:off x="9681022" y="394486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719122" y="1789966"/>
            <a:ext cx="6203713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80"/>
              </a:lnSpc>
            </a:pPr>
            <a:r>
              <a:rPr lang="en-US" sz="6800" spc="76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POTABILITY</a:t>
            </a:r>
            <a:endParaRPr lang="en-US" sz="6800" spc="76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4170" y="2858375"/>
            <a:ext cx="6203713" cy="747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30"/>
              </a:lnSpc>
            </a:pPr>
            <a:r>
              <a:rPr lang="en-US" sz="5300" spc="598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OF WATER</a:t>
            </a:r>
            <a:endParaRPr lang="en-US" sz="5300" spc="598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44744">
            <a:off x="-7837509" y="844440"/>
            <a:ext cx="13037396" cy="7775029"/>
          </a:xfrm>
          <a:custGeom>
            <a:avLst/>
            <a:gdLst/>
            <a:ahLst/>
            <a:cxnLst/>
            <a:rect l="l" t="t" r="r" b="b"/>
            <a:pathLst>
              <a:path w="13037396" h="7775029">
                <a:moveTo>
                  <a:pt x="0" y="0"/>
                </a:moveTo>
                <a:lnTo>
                  <a:pt x="13037395" y="0"/>
                </a:lnTo>
                <a:lnTo>
                  <a:pt x="13037395" y="7775029"/>
                </a:lnTo>
                <a:lnTo>
                  <a:pt x="0" y="777502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90865" y="5267071"/>
            <a:ext cx="6529997" cy="1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r>
              <a:rPr lang="en-US" sz="250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 modelperformance by tuninghyperparameters usingtechniques like grid searchor random search.</a:t>
            </a:r>
            <a:endParaRPr lang="en-US" sz="2500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2390865" y="4846255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613017" y="2882903"/>
            <a:ext cx="6530983" cy="62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40"/>
              </a:lnSpc>
            </a:pPr>
            <a:r>
              <a:rPr lang="en-US" sz="4400" spc="140">
                <a:solidFill>
                  <a:srgbClr val="000000"/>
                </a:solidFill>
                <a:latin typeface="Days" panose="02000505050000020004"/>
              </a:rPr>
              <a:t>Hyperparameter</a:t>
            </a:r>
            <a:endParaRPr lang="en-US" sz="4400" spc="140">
              <a:solidFill>
                <a:srgbClr val="000000"/>
              </a:solidFill>
              <a:latin typeface="Days" panose="020005050500000200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3722115"/>
            <a:ext cx="9248384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0"/>
              </a:lnSpc>
            </a:pP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TUNING </a:t>
            </a:r>
            <a:r>
              <a:rPr lang="en-US" sz="6100" spc="945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Optimize</a:t>
            </a:r>
            <a:endParaRPr lang="en-US" sz="6100" spc="945">
              <a:solidFill>
                <a:srgbClr val="000000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>
              <a:lnSpc>
                <a:spcPts val="5170"/>
              </a:lnSpc>
            </a:pPr>
            <a:endParaRPr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0245" y="-47625"/>
            <a:ext cx="2050040" cy="62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" panose="020B0604020202020204"/>
              </a:rPr>
              <a:t>Programs:</a:t>
            </a:r>
            <a:endParaRPr lang="en-US" sz="3500">
              <a:solidFill>
                <a:srgbClr val="FFFFFF"/>
              </a:solidFill>
              <a:latin typeface="Arimo" panose="020B0604020202020204"/>
            </a:endParaRPr>
          </a:p>
        </p:txBody>
      </p:sp>
      <p:pic>
        <p:nvPicPr>
          <p:cNvPr id="5" name="Picture 4" descr="Screenshot (6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723900"/>
            <a:ext cx="16446500" cy="92513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 descr="Screenshot (6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705"/>
            <a:ext cx="17197705" cy="96735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WPS Presentation</Application>
  <PresentationFormat>On-screen Show (4:3)</PresentationFormat>
  <Paragraphs>80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Days</vt:lpstr>
      <vt:lpstr>Sitka Text</vt:lpstr>
      <vt:lpstr>Calibri</vt:lpstr>
      <vt:lpstr>Canva Sans Bold</vt:lpstr>
      <vt:lpstr>Arimo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</dc:title>
  <dc:creator/>
  <cp:lastModifiedBy>Roshan</cp:lastModifiedBy>
  <cp:revision>9</cp:revision>
  <dcterms:created xsi:type="dcterms:W3CDTF">2006-08-16T00:00:00Z</dcterms:created>
  <dcterms:modified xsi:type="dcterms:W3CDTF">2023-10-25T06:10:15Z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190FAD82BCCF4500838C767002BD026D_13</vt:lpwstr>
  </property>
  <property fmtid="{D5CDD505-2E9C-101B-9397-08002B2CF9AE}" pid="3" name="KSOProductBuildVer">
    <vt:lpwstr>1033-12.2.0.13266</vt:lpwstr>
  </property>
</Properties>
</file>